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7" r:id="rId24"/>
    <p:sldId id="458" r:id="rId25"/>
    <p:sldId id="407" r:id="rId26"/>
    <p:sldId id="408" r:id="rId27"/>
    <p:sldId id="409" r:id="rId28"/>
    <p:sldId id="410" r:id="rId29"/>
    <p:sldId id="411" r:id="rId30"/>
    <p:sldId id="301" r:id="rId31"/>
    <p:sldId id="302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266" r:id="rId41"/>
    <p:sldId id="324" r:id="rId42"/>
    <p:sldId id="323" r:id="rId43"/>
    <p:sldId id="325" r:id="rId44"/>
    <p:sldId id="349" r:id="rId45"/>
    <p:sldId id="328" r:id="rId46"/>
    <p:sldId id="412" r:id="rId47"/>
    <p:sldId id="326" r:id="rId48"/>
    <p:sldId id="350" r:id="rId49"/>
    <p:sldId id="327" r:id="rId50"/>
    <p:sldId id="329" r:id="rId51"/>
    <p:sldId id="352" r:id="rId52"/>
    <p:sldId id="413" r:id="rId53"/>
    <p:sldId id="353" r:id="rId54"/>
    <p:sldId id="354" r:id="rId55"/>
    <p:sldId id="351" r:id="rId56"/>
    <p:sldId id="414" r:id="rId57"/>
    <p:sldId id="332" r:id="rId58"/>
    <p:sldId id="452" r:id="rId59"/>
    <p:sldId id="455" r:id="rId60"/>
    <p:sldId id="453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421" r:id="rId71"/>
    <p:sldId id="343" r:id="rId72"/>
    <p:sldId id="346" r:id="rId73"/>
    <p:sldId id="347" r:id="rId74"/>
    <p:sldId id="348" r:id="rId75"/>
    <p:sldId id="344" r:id="rId76"/>
    <p:sldId id="345" r:id="rId77"/>
    <p:sldId id="281" r:id="rId78"/>
    <p:sldId id="417" r:id="rId79"/>
    <p:sldId id="418" r:id="rId80"/>
    <p:sldId id="422" r:id="rId81"/>
    <p:sldId id="420" r:id="rId82"/>
    <p:sldId id="283" r:id="rId83"/>
    <p:sldId id="454" r:id="rId84"/>
    <p:sldId id="355" r:id="rId85"/>
    <p:sldId id="356" r:id="rId86"/>
    <p:sldId id="285" r:id="rId87"/>
    <p:sldId id="424" r:id="rId88"/>
    <p:sldId id="357" r:id="rId89"/>
    <p:sldId id="365" r:id="rId90"/>
    <p:sldId id="367" r:id="rId91"/>
    <p:sldId id="368" r:id="rId92"/>
    <p:sldId id="287" r:id="rId93"/>
    <p:sldId id="426" r:id="rId94"/>
    <p:sldId id="427" r:id="rId95"/>
    <p:sldId id="363" r:id="rId96"/>
    <p:sldId id="425" r:id="rId97"/>
    <p:sldId id="428" r:id="rId98"/>
    <p:sldId id="429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379" r:id="rId115"/>
    <p:sldId id="380" r:id="rId116"/>
    <p:sldId id="382" r:id="rId117"/>
    <p:sldId id="366" r:id="rId118"/>
    <p:sldId id="381" r:id="rId119"/>
    <p:sldId id="384" r:id="rId120"/>
    <p:sldId id="445" r:id="rId121"/>
    <p:sldId id="385" r:id="rId122"/>
    <p:sldId id="386" r:id="rId123"/>
    <p:sldId id="293" r:id="rId124"/>
    <p:sldId id="294" r:id="rId125"/>
    <p:sldId id="295" r:id="rId126"/>
    <p:sldId id="29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7"/>
            <p14:sldId id="458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5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/>
    <p:restoredTop sz="93923"/>
  </p:normalViewPr>
  <p:slideViewPr>
    <p:cSldViewPr snapToGrid="0" snapToObjects="1">
      <p:cViewPr>
        <p:scale>
          <a:sx n="100" d="100"/>
          <a:sy n="100" d="100"/>
        </p:scale>
        <p:origin x="9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70377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14574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2610320"/>
            <a:ext cx="37045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= 2^16 byte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2730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</a:t>
            </a:r>
            <a:r>
              <a:rPr lang="en-US" b="1" i="1" dirty="0" smtClean="0"/>
              <a:t>between d+1 and 2d+1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(2*2730)</a:t>
            </a:r>
            <a:r>
              <a:rPr lang="en-US" baseline="30000" dirty="0" smtClean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1825625"/>
            <a:ext cx="370454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maximum number of pointers to child nodes per node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3962400"/>
          </a:xfrm>
          <a:noFill/>
          <a:ln/>
        </p:spPr>
        <p:txBody>
          <a:bodyPr vert="horz" lIns="92075" tIns="46038" rIns="92075" bIns="46038" rtlCol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Let: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fanout</a:t>
            </a:r>
            <a:r>
              <a:rPr lang="en-US" dirty="0" smtClean="0"/>
              <a:t> (the max number of pointers going out of each node</a:t>
            </a:r>
            <a:r>
              <a:rPr lang="en-US" dirty="0" smtClean="0"/>
              <a:t>), which is </a:t>
            </a:r>
            <a:r>
              <a:rPr lang="en-US" b="1" dirty="0" smtClean="0"/>
              <a:t>in [d+1, 2d+1]</a:t>
            </a:r>
            <a:endParaRPr lang="en-US" dirty="0" smtClean="0"/>
          </a:p>
          <a:p>
            <a:pPr lvl="1"/>
            <a:r>
              <a:rPr lang="en-US" b="1" i="1" dirty="0"/>
              <a:t>N</a:t>
            </a:r>
            <a:r>
              <a:rPr lang="en-US" dirty="0"/>
              <a:t> = the total number of </a:t>
            </a:r>
            <a:r>
              <a:rPr lang="en-US" i="1" dirty="0" smtClean="0"/>
              <a:t>pages </a:t>
            </a:r>
            <a:r>
              <a:rPr lang="en-US" dirty="0" smtClean="0"/>
              <a:t>we need to index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fill-factor (usually ~= 2/3)</a:t>
            </a:r>
          </a:p>
          <a:p>
            <a:pPr lvl="1"/>
            <a:endParaRPr lang="en-US" dirty="0"/>
          </a:p>
          <a:p>
            <a:r>
              <a:rPr lang="en-US" dirty="0" smtClean="0"/>
              <a:t>Our B+ Tree needs to have room to index </a:t>
            </a:r>
            <a:r>
              <a:rPr lang="en-US" b="1" i="1" dirty="0" smtClean="0"/>
              <a:t>N / F </a:t>
            </a:r>
            <a:r>
              <a:rPr lang="en-US" dirty="0" smtClean="0"/>
              <a:t>pages!</a:t>
            </a:r>
          </a:p>
          <a:p>
            <a:pPr lvl="1"/>
            <a:r>
              <a:rPr lang="en-US" dirty="0" smtClean="0"/>
              <a:t>We have the fill factor in order to leave some open slots for faster </a:t>
            </a:r>
            <a:r>
              <a:rPr lang="en-US" dirty="0" err="1" smtClean="0"/>
              <a:t>insersions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ym typeface="Wingdings"/>
              </a:rPr>
              <a:t>What height (</a:t>
            </a:r>
            <a:r>
              <a:rPr lang="en-US" i="1" dirty="0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) does our B+ Tree need to be?</a:t>
            </a:r>
          </a:p>
          <a:p>
            <a:pPr lvl="1"/>
            <a:r>
              <a:rPr lang="en-US" dirty="0" smtClean="0">
                <a:sym typeface="Wingdings"/>
              </a:rPr>
              <a:t>h=1  Room for 2d pages</a:t>
            </a:r>
          </a:p>
          <a:p>
            <a:pPr lvl="1"/>
            <a:r>
              <a:rPr lang="en-US" dirty="0" smtClean="0">
                <a:sym typeface="Wingdings"/>
              </a:rPr>
              <a:t>h=2  Room for (2d)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pages</a:t>
            </a:r>
          </a:p>
          <a:p>
            <a:pPr lvl="1"/>
            <a:r>
              <a:rPr lang="en-US" dirty="0" smtClean="0">
                <a:sym typeface="Wingdings"/>
              </a:rPr>
              <a:t>Etc…</a:t>
            </a: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06244" y="5829300"/>
                <a:ext cx="6072111" cy="734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 We </a:t>
                </a:r>
                <a:r>
                  <a:rPr lang="en-US" sz="2800" dirty="0">
                    <a:latin typeface="+mj-lt"/>
                    <a:sym typeface="Wingdings"/>
                  </a:rPr>
                  <a:t>need a B+ Tree of height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latin typeface="+mj-lt"/>
                  </a:rPr>
                  <a:t>!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44" y="5829300"/>
                <a:ext cx="6072111" cy="734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noFill/>
              <a:ln/>
            </p:spPr>
            <p:txBody>
              <a:bodyPr vert="horz" lIns="92075" tIns="46038" rIns="92075" bIns="46038" rtlCol="0">
                <a:normAutofit/>
              </a:bodyPr>
              <a:lstStyle/>
              <a:p>
                <a:r>
                  <a:rPr lang="en-US" dirty="0" smtClean="0"/>
                  <a:t>Note that if we have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available buffer pages, by the same logic we can store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𝒅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𝑩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>
                    <a:sym typeface="Wingdings"/>
                  </a:rPr>
                  <a:t> levels of the B+ Tree in memory!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To do exact search: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W</a:t>
                </a:r>
                <a:r>
                  <a:rPr lang="en-US" dirty="0" smtClean="0">
                    <a:solidFill>
                      <a:srgbClr val="C00000"/>
                    </a:solidFill>
                    <a:sym typeface="Wingdings"/>
                  </a:rPr>
                  <a:t>e read in one page per level of the tree</a:t>
                </a:r>
              </a:p>
              <a:p>
                <a:pPr lvl="1"/>
                <a:r>
                  <a:rPr lang="en-US" dirty="0" smtClean="0">
                    <a:solidFill>
                      <a:srgbClr val="0070C0"/>
                    </a:solidFill>
                    <a:sym typeface="Wingdings"/>
                  </a:rPr>
                  <a:t>However, levels that we can fit in buffer are free!</a:t>
                </a:r>
              </a:p>
              <a:p>
                <a:pPr lvl="1"/>
                <a:r>
                  <a:rPr lang="en-US" dirty="0" smtClean="0">
                    <a:solidFill>
                      <a:schemeClr val="accent6"/>
                    </a:solidFill>
                    <a:sym typeface="Wingdings"/>
                  </a:rPr>
                  <a:t>Finally we read in the actual record</a:t>
                </a:r>
              </a:p>
              <a:p>
                <a:endParaRPr lang="en-US" dirty="0" smtClean="0">
                  <a:sym typeface="Wingdings"/>
                </a:endParaRPr>
              </a:p>
            </p:txBody>
          </p:sp>
        </mc:Choice>
        <mc:Fallback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blipFill rotWithShape="0">
                <a:blip r:embed="rId3"/>
                <a:stretch>
                  <a:fillRect l="-1014" t="-246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06244" y="5462276"/>
                <a:ext cx="4860241" cy="734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  <m:t>𝐵</m:t>
                            </m:r>
                          </m:e>
                        </m:func>
                      </m:e>
                    </m:d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44" y="5462276"/>
                <a:ext cx="4860241" cy="7340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38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25527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r>
              <a:rPr lang="en-US" dirty="0" smtClean="0"/>
              <a:t>To do range search, we just follow the horizontal pointers</a:t>
            </a:r>
          </a:p>
          <a:p>
            <a:endParaRPr lang="en-US" dirty="0">
              <a:solidFill>
                <a:schemeClr val="accent6"/>
              </a:solidFill>
              <a:sym typeface="Wingdings"/>
            </a:endParaRPr>
          </a:p>
          <a:p>
            <a:r>
              <a:rPr lang="en-US" dirty="0" smtClean="0">
                <a:sym typeface="Wingdings"/>
              </a:rPr>
              <a:t>The IO cost is that of loading additional leaf nodes we need to access + the IO cost of loading each </a:t>
            </a:r>
            <a:r>
              <a:rPr lang="en-US" b="1" i="1" dirty="0" smtClean="0">
                <a:sym typeface="Wingdings"/>
              </a:rPr>
              <a:t>page</a:t>
            </a:r>
            <a:r>
              <a:rPr lang="en-US" dirty="0" smtClean="0">
                <a:sym typeface="Wingdings"/>
              </a:rPr>
              <a:t> of the results- we phrase this as “Cost(OUT)”</a:t>
            </a:r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395211" y="4532292"/>
                <a:ext cx="6390147" cy="734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sym typeface="Wingdings"/>
                              </a:rPr>
                              <m:t>𝐵</m:t>
                            </m:r>
                          </m:e>
                        </m:func>
                      </m:e>
                    </m:d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𝐶𝑜𝑠𝑡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𝑂𝑈𝑇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11" y="4532292"/>
                <a:ext cx="6390147" cy="7340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491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40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There was a bug on one sub problem of the midterm 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Precedence order for NOT (see Piazza!)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 gave everyone 5 bonus points: </a:t>
            </a:r>
            <a:r>
              <a:rPr lang="en-US" i="1" dirty="0" smtClean="0">
                <a:latin typeface="+mj-lt"/>
              </a:rPr>
              <a:t>this disadvantages no one!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cookies!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PS #3 &amp; Project 3 out soon! The last of each!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We want to give you time for Project 3 (it’s more learn by doing)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And we want to grade PS#3 to give feedback (exam material)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1800" dirty="0"/>
              <a:t>I’m worried you won’t have enough time for relational algebra, which I consider important… so we built some new materials for it (next topic</a:t>
            </a:r>
            <a:r>
              <a:rPr lang="en-US" sz="1800" dirty="0" smtClean="0"/>
              <a:t>).</a:t>
            </a:r>
            <a:endParaRPr lang="en-US" dirty="0" smtClean="0">
              <a:latin typeface="+mj-lt"/>
              <a:sym typeface="Wingdings"/>
            </a:endParaRPr>
          </a:p>
          <a:p>
            <a:pPr marL="1428750" lvl="2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1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takes </a:t>
            </a:r>
            <a:r>
              <a:rPr lang="en-US" b="1" dirty="0" smtClean="0"/>
              <a:t>O(P(R)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(S)) </a:t>
            </a:r>
            <a:r>
              <a:rPr lang="en-US" dirty="0" smtClean="0"/>
              <a:t>reads</a:t>
            </a:r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&gt; </a:t>
            </a:r>
            <a:r>
              <a:rPr lang="en-US" dirty="0"/>
              <a:t>P(R)*P(S)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IOs</a:t>
                </a:r>
              </a:p>
              <a:p>
                <a:pPr lvl="1"/>
                <a:r>
                  <a:rPr lang="en-US" dirty="0" smtClean="0"/>
                  <a:t>Merge phase 1000 + 500 = 1,500 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b="1" u="sng" dirty="0" smtClean="0"/>
                  <a:t>6,550 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IOs + OUT!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approx. 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~2(B+1)-</a:t>
                </a:r>
                <a:r>
                  <a:rPr lang="en-US" dirty="0" smtClean="0"/>
                  <a:t>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7245</TotalTime>
  <Words>8939</Words>
  <Application>Microsoft Macintosh PowerPoint</Application>
  <PresentationFormat>Widescreen</PresentationFormat>
  <Paragraphs>2093</Paragraphs>
  <Slides>126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Book Antiqua</vt:lpstr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Announcements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252</cp:revision>
  <dcterms:created xsi:type="dcterms:W3CDTF">2015-11-03T01:03:22Z</dcterms:created>
  <dcterms:modified xsi:type="dcterms:W3CDTF">2015-12-03T16:10:14Z</dcterms:modified>
</cp:coreProperties>
</file>